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kkurat" panose="02000503030000020004" pitchFamily="2" charset="0"/>
      <p:regular r:id="rId10"/>
    </p:embeddedFont>
    <p:embeddedFont>
      <p:font typeface="Bebas Neue" panose="020B0606020202050201" pitchFamily="34" charset="77"/>
      <p:regular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4656" autoAdjust="0"/>
  </p:normalViewPr>
  <p:slideViewPr>
    <p:cSldViewPr>
      <p:cViewPr varScale="1">
        <p:scale>
          <a:sx n="62" d="100"/>
          <a:sy n="62" d="100"/>
        </p:scale>
        <p:origin x="216" y="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e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7.png"/><Relationship Id="rId4" Type="http://schemas.openxmlformats.org/officeDocument/2006/relationships/image" Target="../media/image8.svg"/><Relationship Id="rId5" Type="http://schemas.openxmlformats.org/officeDocument/2006/relationships/image" Target="../media/image9.jpeg"/><Relationship Id="rId6" Type="http://schemas.openxmlformats.org/officeDocument/2006/relationships/image" Target="../media/image10.jpeg"/><Relationship Id="rId7" Type="http://schemas.openxmlformats.org/officeDocument/2006/relationships/image" Target="../media/image11.jpeg"/><Relationship Id="rId8" Type="http://schemas.openxmlformats.org/officeDocument/2006/relationships/image" Target="../media/image12.jpeg"/><Relationship Id="rId9" Type="http://schemas.openxmlformats.org/officeDocument/2006/relationships/image" Target="../media/image13.jpeg"/><Relationship Id="rId10" Type="http://schemas.openxmlformats.org/officeDocument/2006/relationships/image" Target="../media/image14.jpeg"/><Relationship Id="rId11" Type="http://schemas.openxmlformats.org/officeDocument/2006/relationships/image" Target="../media/image15.jpeg"/><Relationship Id="rId12" Type="http://schemas.openxmlformats.org/officeDocument/2006/relationships/image" Target="../media/image16.jpeg"/><Relationship Id="rId13" Type="http://schemas.openxmlformats.org/officeDocument/2006/relationships/image" Target="../media/image17.jpeg"/><Relationship Id="rId14" Type="http://schemas.openxmlformats.org/officeDocument/2006/relationships/image" Target="../media/image1.png"/><Relationship Id="rId15" Type="http://schemas.openxmlformats.org/officeDocument/2006/relationships/image" Target="../media/image3.png"/><Relationship Id="rId16" Type="http://schemas.openxmlformats.org/officeDocument/2006/relationships/image" Target="../media/image5.png"/><Relationship Id="rId17" Type="http://schemas.openxmlformats.org/officeDocument/2006/relationships/image" Target="../media/image4.png"/><Relationship Id="rId18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19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20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21.jpe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4.png"/><Relationship Id="rId10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sv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744679"/>
            <a:ext cx="7052944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3000" dirty="0">
                <a:solidFill>
                  <a:srgbClr val="FFFFFF"/>
                </a:solidFill>
                <a:latin typeface="Bebas Neue"/>
              </a:rPr>
              <a:t>Venture X | San Diego – Scripps ranch</a:t>
            </a:r>
          </a:p>
        </p:txBody>
      </p:sp>
      <p:sp>
        <p:nvSpPr>
          <p:cNvPr id="3" name="Freeform 3"/>
          <p:cNvSpPr/>
          <p:nvPr/>
        </p:nvSpPr>
        <p:spPr>
          <a:xfrm>
            <a:off x="4939671" y="3172863"/>
            <a:ext cx="4384514" cy="2738809"/>
          </a:xfrm>
          <a:custGeom>
            <a:avLst/>
            <a:gdLst/>
            <a:ahLst/>
            <a:cxnLst/>
            <a:rect l="l" t="t" r="r" b="b"/>
            <a:pathLst>
              <a:path w="4384514" h="2738809">
                <a:moveTo>
                  <a:pt x="0" y="0"/>
                </a:moveTo>
                <a:lnTo>
                  <a:pt x="4384513" y="0"/>
                </a:lnTo>
                <a:lnTo>
                  <a:pt x="4384513" y="2738809"/>
                </a:lnTo>
                <a:lnTo>
                  <a:pt x="0" y="2738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701486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60344" y="7303945"/>
            <a:ext cx="3979327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sz="7200">
                <a:solidFill>
                  <a:srgbClr val="FFFFFF"/>
                </a:solidFill>
                <a:latin typeface="Bebas Neue"/>
              </a:rPr>
              <a:t>Microsoft Proposal</a:t>
            </a:r>
          </a:p>
        </p:txBody>
      </p:sp>
      <p:sp>
        <p:nvSpPr>
          <p:cNvPr id="6" name="Freeform 6"/>
          <p:cNvSpPr/>
          <p:nvPr/>
        </p:nvSpPr>
        <p:spPr>
          <a:xfrm>
            <a:off x="9003575" y="0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2"/>
                </a:lnTo>
                <a:lnTo>
                  <a:pt x="0" y="469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701486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2" y="0"/>
                </a:lnTo>
                <a:lnTo>
                  <a:pt x="4697912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003575" y="4697912"/>
            <a:ext cx="4697912" cy="4697912"/>
          </a:xfrm>
          <a:custGeom>
            <a:avLst/>
            <a:gdLst/>
            <a:ahLst/>
            <a:cxnLst/>
            <a:rect l="l" t="t" r="r" b="b"/>
            <a:pathLst>
              <a:path w="4697912" h="4697912">
                <a:moveTo>
                  <a:pt x="0" y="0"/>
                </a:moveTo>
                <a:lnTo>
                  <a:pt x="4697911" y="0"/>
                </a:lnTo>
                <a:lnTo>
                  <a:pt x="4697911" y="4697911"/>
                </a:lnTo>
                <a:lnTo>
                  <a:pt x="0" y="4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AutoShape 9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3902264" y="2510342"/>
            <a:ext cx="3812228" cy="572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4"/>
              </a:lnSpc>
            </a:pPr>
            <a:r>
              <a:rPr lang="en-US" sz="5127">
                <a:solidFill>
                  <a:srgbClr val="595959"/>
                </a:solidFill>
                <a:latin typeface="Akkurat"/>
              </a:rPr>
              <a:t>DETAILS</a:t>
            </a:r>
          </a:p>
          <a:p>
            <a:pPr algn="just">
              <a:lnSpc>
                <a:spcPts val="1458"/>
              </a:lnSpc>
            </a:pPr>
            <a:r>
              <a:rPr lang="en-US" sz="1500">
                <a:solidFill>
                  <a:srgbClr val="595959"/>
                </a:solidFill>
                <a:latin typeface="Akkurat"/>
              </a:rPr>
              <a:t> </a:t>
            </a:r>
          </a:p>
          <a:p>
            <a:pPr algn="just">
              <a:lnSpc>
                <a:spcPts val="1945"/>
              </a:lnSpc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31,038 SQ. FT</a:t>
            </a:r>
          </a:p>
          <a:p>
            <a:pPr algn="just">
              <a:lnSpc>
                <a:spcPts val="1945"/>
              </a:lnSpc>
            </a:pPr>
            <a:endParaRPr lang="en-US" sz="2001">
              <a:solidFill>
                <a:srgbClr val="595959"/>
              </a:solidFill>
              <a:latin typeface="Akkurat"/>
            </a:endParaRP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70 PRIVATE OFFICES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34 DEDICATED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10 SHARED DESKS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314 TOTAL SEATS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EXECUTIVE BOARD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5 MEETING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TRAINING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PHONE ROOMS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STREET LEVEL ACCESS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FULLY STOCKED CAFE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EVENT SPACE FOR 50-75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PRIVATE WELLNESS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FITNESS STUDIO WITH PRIVATE SHOWERS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SECOND FLOOR PANTRY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3 EXTERIOR DECKS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BIKE ROOM</a:t>
            </a:r>
          </a:p>
          <a:p>
            <a:pPr marL="432032" lvl="1" indent="-216016" algn="just">
              <a:lnSpc>
                <a:spcPts val="1945"/>
              </a:lnSpc>
              <a:buFont typeface="Arial"/>
              <a:buChar char="•"/>
            </a:pPr>
            <a:r>
              <a:rPr lang="en-US" sz="2001">
                <a:solidFill>
                  <a:srgbClr val="595959"/>
                </a:solidFill>
                <a:latin typeface="Akkurat"/>
              </a:rPr>
              <a:t>KEYLESS ACCESS CONTROL</a:t>
            </a:r>
          </a:p>
        </p:txBody>
      </p:sp>
      <p:sp>
        <p:nvSpPr>
          <p:cNvPr id="12" name="Freeform 12"/>
          <p:cNvSpPr/>
          <p:nvPr/>
        </p:nvSpPr>
        <p:spPr>
          <a:xfrm>
            <a:off x="4471323" y="2490237"/>
            <a:ext cx="4538604" cy="4538604"/>
          </a:xfrm>
          <a:custGeom>
            <a:avLst/>
            <a:gdLst/>
            <a:ahLst/>
            <a:cxnLst/>
            <a:rect l="l" t="t" r="r" b="b"/>
            <a:pathLst>
              <a:path w="4538604" h="4538604">
                <a:moveTo>
                  <a:pt x="0" y="0"/>
                </a:moveTo>
                <a:lnTo>
                  <a:pt x="4538604" y="0"/>
                </a:lnTo>
                <a:lnTo>
                  <a:pt x="4538604" y="4538604"/>
                </a:lnTo>
                <a:lnTo>
                  <a:pt x="0" y="45386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265551" y="172868"/>
            <a:ext cx="4095232" cy="4095232"/>
          </a:xfrm>
          <a:custGeom>
            <a:avLst/>
            <a:gdLst/>
            <a:ahLst/>
            <a:cxnLst/>
            <a:rect l="l" t="t" r="r" b="b"/>
            <a:pathLst>
              <a:path w="4095232" h="4095232">
                <a:moveTo>
                  <a:pt x="0" y="0"/>
                </a:moveTo>
                <a:lnTo>
                  <a:pt x="4095232" y="0"/>
                </a:lnTo>
                <a:lnTo>
                  <a:pt x="409523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4477208" y="172868"/>
            <a:ext cx="4538602" cy="2214806"/>
          </a:xfrm>
          <a:custGeom>
            <a:avLst/>
            <a:gdLst/>
            <a:ahLst/>
            <a:cxnLst/>
            <a:rect l="l" t="t" r="r" b="b"/>
            <a:pathLst>
              <a:path w="4538602" h="2214806">
                <a:moveTo>
                  <a:pt x="0" y="0"/>
                </a:moveTo>
                <a:lnTo>
                  <a:pt x="4538602" y="0"/>
                </a:lnTo>
                <a:lnTo>
                  <a:pt x="4538602" y="2214805"/>
                </a:lnTo>
                <a:lnTo>
                  <a:pt x="0" y="22148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996" b="-105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239958" y="4440968"/>
            <a:ext cx="4120826" cy="2666417"/>
          </a:xfrm>
          <a:custGeom>
            <a:avLst/>
            <a:gdLst/>
            <a:ahLst/>
            <a:cxnLst/>
            <a:rect l="l" t="t" r="r" b="b"/>
            <a:pathLst>
              <a:path w="4120826" h="2666417">
                <a:moveTo>
                  <a:pt x="0" y="0"/>
                </a:moveTo>
                <a:lnTo>
                  <a:pt x="4120826" y="0"/>
                </a:lnTo>
                <a:lnTo>
                  <a:pt x="4120826" y="2666416"/>
                </a:lnTo>
                <a:lnTo>
                  <a:pt x="0" y="26664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9132232" y="7074778"/>
            <a:ext cx="4400416" cy="2847328"/>
          </a:xfrm>
          <a:custGeom>
            <a:avLst/>
            <a:gdLst/>
            <a:ahLst/>
            <a:cxnLst/>
            <a:rect l="l" t="t" r="r" b="b"/>
            <a:pathLst>
              <a:path w="4400416" h="2847328">
                <a:moveTo>
                  <a:pt x="0" y="0"/>
                </a:moveTo>
                <a:lnTo>
                  <a:pt x="4400417" y="0"/>
                </a:lnTo>
                <a:lnTo>
                  <a:pt x="4400417" y="2847329"/>
                </a:lnTo>
                <a:lnTo>
                  <a:pt x="0" y="284732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9143998" y="4484920"/>
            <a:ext cx="4383996" cy="2418756"/>
          </a:xfrm>
          <a:custGeom>
            <a:avLst/>
            <a:gdLst/>
            <a:ahLst/>
            <a:cxnLst/>
            <a:rect l="l" t="t" r="r" b="b"/>
            <a:pathLst>
              <a:path w="4383996" h="2418756">
                <a:moveTo>
                  <a:pt x="0" y="0"/>
                </a:moveTo>
                <a:lnTo>
                  <a:pt x="4383996" y="0"/>
                </a:lnTo>
                <a:lnTo>
                  <a:pt x="4383996" y="2418757"/>
                </a:lnTo>
                <a:lnTo>
                  <a:pt x="0" y="241875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6704" r="451" b="-4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9132232" y="172868"/>
            <a:ext cx="4383891" cy="4095232"/>
          </a:xfrm>
          <a:custGeom>
            <a:avLst/>
            <a:gdLst/>
            <a:ahLst/>
            <a:cxnLst/>
            <a:rect l="l" t="t" r="r" b="b"/>
            <a:pathLst>
              <a:path w="4383891" h="4095232">
                <a:moveTo>
                  <a:pt x="0" y="0"/>
                </a:moveTo>
                <a:lnTo>
                  <a:pt x="4383892" y="0"/>
                </a:lnTo>
                <a:lnTo>
                  <a:pt x="4383892" y="4095232"/>
                </a:lnTo>
                <a:lnTo>
                  <a:pt x="0" y="4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4657" r="-3971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4471323" y="7119060"/>
            <a:ext cx="4526280" cy="2804748"/>
          </a:xfrm>
          <a:custGeom>
            <a:avLst/>
            <a:gdLst/>
            <a:ahLst/>
            <a:cxnLst/>
            <a:rect l="l" t="t" r="r" b="b"/>
            <a:pathLst>
              <a:path w="4526280" h="2804748">
                <a:moveTo>
                  <a:pt x="0" y="0"/>
                </a:moveTo>
                <a:lnTo>
                  <a:pt x="4526280" y="0"/>
                </a:lnTo>
                <a:lnTo>
                  <a:pt x="4526280" y="2804748"/>
                </a:lnTo>
                <a:lnTo>
                  <a:pt x="0" y="280474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5164" r="-11464" b="-217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39958" y="7188115"/>
            <a:ext cx="4120826" cy="2699852"/>
          </a:xfrm>
          <a:custGeom>
            <a:avLst/>
            <a:gdLst/>
            <a:ahLst/>
            <a:cxnLst/>
            <a:rect l="l" t="t" r="r" b="b"/>
            <a:pathLst>
              <a:path w="4120826" h="2699852">
                <a:moveTo>
                  <a:pt x="0" y="0"/>
                </a:moveTo>
                <a:lnTo>
                  <a:pt x="4120826" y="0"/>
                </a:lnTo>
                <a:lnTo>
                  <a:pt x="4120826" y="2699852"/>
                </a:lnTo>
                <a:lnTo>
                  <a:pt x="0" y="269985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2" t="1662" r="-3601" b="-397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5477412" y="8633762"/>
            <a:ext cx="2237079" cy="1397403"/>
          </a:xfrm>
          <a:custGeom>
            <a:avLst/>
            <a:gdLst/>
            <a:ahLst/>
            <a:cxnLst/>
            <a:rect l="l" t="t" r="r" b="b"/>
            <a:pathLst>
              <a:path w="2237079" h="1397403">
                <a:moveTo>
                  <a:pt x="0" y="0"/>
                </a:moveTo>
                <a:lnTo>
                  <a:pt x="2237079" y="0"/>
                </a:lnTo>
                <a:lnTo>
                  <a:pt x="2237079" y="1397402"/>
                </a:lnTo>
                <a:lnTo>
                  <a:pt x="0" y="139740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6380552" y="1140961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6386254" y="-274224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3" y="0"/>
                </a:lnTo>
                <a:lnTo>
                  <a:pt x="1343573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5673104" y="433588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7099106" y="423749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1" y="2891381"/>
            <a:ext cx="3450549" cy="538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7"/>
              </a:lnSpc>
            </a:pPr>
            <a:r>
              <a:rPr lang="en-US" sz="5008">
                <a:solidFill>
                  <a:srgbClr val="FFFFFF"/>
                </a:solidFill>
                <a:latin typeface="Bebas Neue"/>
              </a:rPr>
              <a:t>LowER LEVEL</a:t>
            </a:r>
          </a:p>
          <a:p>
            <a:pPr algn="l">
              <a:lnSpc>
                <a:spcPts val="2504"/>
              </a:lnSpc>
            </a:pPr>
            <a:endParaRPr lang="en-US" sz="5008">
              <a:solidFill>
                <a:srgbClr val="FFFFFF"/>
              </a:solidFill>
              <a:latin typeface="Bebas Neue"/>
            </a:endParaRPr>
          </a:p>
          <a:p>
            <a:pPr algn="l">
              <a:lnSpc>
                <a:spcPts val="2304"/>
              </a:lnSpc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304"/>
              </a:lnSpc>
            </a:pPr>
            <a:endParaRPr lang="en-US" sz="1873" spc="-78">
              <a:solidFill>
                <a:srgbClr val="FFFFFF"/>
              </a:solidFill>
              <a:latin typeface="Akkurat"/>
            </a:endParaRP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4 PRIVATE OFFICES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18 DEDICATED DESKS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33 TOTAL SEATS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1 EXECUTIVE BOARD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TRAINING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PHONE ROOMS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EVENT SPACE FOR 50-75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FULLY STOCKED CAFÉ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FITNESS STUDIO WITH PRIVATE SHOWERS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BIKE ROOM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COLLABORATION AREA</a:t>
            </a:r>
          </a:p>
          <a:p>
            <a:pPr marL="404563" lvl="1" indent="-202282" algn="l">
              <a:lnSpc>
                <a:spcPts val="2304"/>
              </a:lnSpc>
              <a:buFont typeface="Arial"/>
              <a:buChar char="•"/>
            </a:pPr>
            <a:r>
              <a:rPr lang="en-US" sz="1873" spc="-78">
                <a:solidFill>
                  <a:srgbClr val="FFFFFF"/>
                </a:solidFill>
                <a:latin typeface="Akkurat"/>
              </a:rPr>
              <a:t>MAIL &amp; PARCEL AREA</a:t>
            </a:r>
          </a:p>
        </p:txBody>
      </p:sp>
      <p:sp>
        <p:nvSpPr>
          <p:cNvPr id="13" name="Freeform 13"/>
          <p:cNvSpPr/>
          <p:nvPr/>
        </p:nvSpPr>
        <p:spPr>
          <a:xfrm>
            <a:off x="286738" y="424888"/>
            <a:ext cx="12822212" cy="7680021"/>
          </a:xfrm>
          <a:custGeom>
            <a:avLst/>
            <a:gdLst/>
            <a:ahLst/>
            <a:cxnLst/>
            <a:rect l="l" t="t" r="r" b="b"/>
            <a:pathLst>
              <a:path w="12822212" h="7680021">
                <a:moveTo>
                  <a:pt x="0" y="0"/>
                </a:moveTo>
                <a:lnTo>
                  <a:pt x="12822212" y="0"/>
                </a:lnTo>
                <a:lnTo>
                  <a:pt x="12822212" y="7680021"/>
                </a:lnTo>
                <a:lnTo>
                  <a:pt x="0" y="76800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" b="-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12253" y="1110883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17955" y="-304302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04806" y="403509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30808" y="393671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7342" y="152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71110" y="2930328"/>
            <a:ext cx="4115617" cy="4598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FIRST FLOOR</a:t>
            </a:r>
          </a:p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 </a:t>
            </a:r>
          </a:p>
          <a:p>
            <a:pPr algn="l">
              <a:lnSpc>
                <a:spcPts val="2293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10,282 SQ. FT</a:t>
            </a:r>
          </a:p>
          <a:p>
            <a:pPr algn="l">
              <a:lnSpc>
                <a:spcPts val="2293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32 PRIVATE OFFICES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 SHARED DESKS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107 TOTAL SEATS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2 MEETING ROOMS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PHONE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STREET LEVEL ACCESS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PRIVATE WELLNESS ROOM</a:t>
            </a:r>
          </a:p>
          <a:p>
            <a:pPr marL="405893" lvl="1" indent="-202946" algn="l">
              <a:lnSpc>
                <a:spcPts val="2293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ATRIUM VIEW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05648" y="423777"/>
            <a:ext cx="13239520" cy="8061552"/>
          </a:xfrm>
          <a:custGeom>
            <a:avLst/>
            <a:gdLst/>
            <a:ahLst/>
            <a:cxnLst/>
            <a:rect l="l" t="t" r="r" b="b"/>
            <a:pathLst>
              <a:path w="13239520" h="8061552">
                <a:moveTo>
                  <a:pt x="0" y="0"/>
                </a:moveTo>
                <a:lnTo>
                  <a:pt x="13239520" y="0"/>
                </a:lnTo>
                <a:lnTo>
                  <a:pt x="13239520" y="8061552"/>
                </a:lnTo>
                <a:lnTo>
                  <a:pt x="0" y="80615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7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43955" y="110135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5" y="0"/>
                </a:lnTo>
                <a:lnTo>
                  <a:pt x="1349275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49656" y="-31382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736507" y="39398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162509" y="38414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7998" cy="10287000"/>
            <a:chOff x="0" y="0"/>
            <a:chExt cx="2438399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564845" y="0"/>
            <a:ext cx="4723155" cy="8483810"/>
            <a:chOff x="0" y="0"/>
            <a:chExt cx="6297540" cy="113117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0" y="0"/>
                  </a:moveTo>
                  <a:lnTo>
                    <a:pt x="6297549" y="0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5247894" y="10262108"/>
              <a:ext cx="1049655" cy="1049655"/>
            </a:xfrm>
            <a:custGeom>
              <a:avLst/>
              <a:gdLst/>
              <a:ahLst/>
              <a:cxnLst/>
              <a:rect l="l" t="t" r="r" b="b"/>
              <a:pathLst>
                <a:path w="1049655" h="1049655">
                  <a:moveTo>
                    <a:pt x="0" y="1049655"/>
                  </a:moveTo>
                  <a:lnTo>
                    <a:pt x="209931" y="209931"/>
                  </a:lnTo>
                  <a:lnTo>
                    <a:pt x="1049655" y="0"/>
                  </a:lnTo>
                  <a:close/>
                </a:path>
              </a:pathLst>
            </a:custGeom>
            <a:solidFill>
              <a:srgbClr val="303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297549" cy="11311763"/>
            </a:xfrm>
            <a:custGeom>
              <a:avLst/>
              <a:gdLst/>
              <a:ahLst/>
              <a:cxnLst/>
              <a:rect l="l" t="t" r="r" b="b"/>
              <a:pathLst>
                <a:path w="6297549" h="11311763">
                  <a:moveTo>
                    <a:pt x="5247894" y="11311763"/>
                  </a:moveTo>
                  <a:lnTo>
                    <a:pt x="5457825" y="10472039"/>
                  </a:lnTo>
                  <a:lnTo>
                    <a:pt x="6297549" y="10262108"/>
                  </a:lnTo>
                  <a:lnTo>
                    <a:pt x="5247894" y="11311763"/>
                  </a:lnTo>
                  <a:lnTo>
                    <a:pt x="0" y="11311763"/>
                  </a:lnTo>
                  <a:lnTo>
                    <a:pt x="0" y="0"/>
                  </a:lnTo>
                  <a:lnTo>
                    <a:pt x="6297549" y="0"/>
                  </a:lnTo>
                  <a:lnTo>
                    <a:pt x="6297549" y="10262108"/>
                  </a:lnTo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5914170" y="8835608"/>
            <a:ext cx="2156851" cy="1347489"/>
          </a:xfrm>
          <a:custGeom>
            <a:avLst/>
            <a:gdLst/>
            <a:ahLst/>
            <a:cxnLst/>
            <a:rect l="l" t="t" r="r" b="b"/>
            <a:pathLst>
              <a:path w="2156851" h="1347489">
                <a:moveTo>
                  <a:pt x="0" y="0"/>
                </a:moveTo>
                <a:lnTo>
                  <a:pt x="2156852" y="0"/>
                </a:lnTo>
                <a:lnTo>
                  <a:pt x="2156852" y="1347488"/>
                </a:lnTo>
                <a:lnTo>
                  <a:pt x="0" y="1347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40611">
            <a:off x="13905560" y="2569695"/>
            <a:ext cx="4031489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07802" y="-102564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852783" y="2898956"/>
            <a:ext cx="4131507" cy="4550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5940">
                <a:solidFill>
                  <a:srgbClr val="FFFFFF"/>
                </a:solidFill>
                <a:latin typeface="Bebas Neue"/>
              </a:rPr>
              <a:t>SECOND FLOOR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 </a:t>
            </a:r>
          </a:p>
          <a:p>
            <a:pPr algn="l">
              <a:lnSpc>
                <a:spcPts val="2500"/>
              </a:lnSpc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10,378 SQ. FT</a:t>
            </a:r>
          </a:p>
          <a:p>
            <a:pPr algn="l">
              <a:lnSpc>
                <a:spcPts val="2500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33 PRIVATE OFFICES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16 DEDICATED DESKS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171 TOTAL SEATS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MEETING ROOM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PANTRY</a:t>
            </a:r>
          </a:p>
          <a:p>
            <a:pPr marL="405893" lvl="1" indent="-202946" algn="l">
              <a:lnSpc>
                <a:spcPts val="2500"/>
              </a:lnSpc>
              <a:buFont typeface="Arial"/>
              <a:buChar char="•"/>
            </a:pPr>
            <a:r>
              <a:rPr lang="en-US" sz="1880">
                <a:solidFill>
                  <a:srgbClr val="FFFFFF"/>
                </a:solidFill>
                <a:latin typeface="Akkurat"/>
              </a:rPr>
              <a:t>3 DECKS WITH EXTERIOR MEETING SPACE, CAFÉ SEATING, AND LOUNGE</a:t>
            </a:r>
          </a:p>
          <a:p>
            <a:pPr algn="l">
              <a:lnSpc>
                <a:spcPts val="3265"/>
              </a:lnSpc>
            </a:pPr>
            <a:endParaRPr lang="en-US" sz="1880">
              <a:solidFill>
                <a:srgbClr val="FFFFFF"/>
              </a:solidFill>
              <a:latin typeface="Akku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212271" y="628956"/>
            <a:ext cx="13061824" cy="7615238"/>
          </a:xfrm>
          <a:custGeom>
            <a:avLst/>
            <a:gdLst/>
            <a:ahLst/>
            <a:cxnLst/>
            <a:rect l="l" t="t" r="r" b="b"/>
            <a:pathLst>
              <a:path w="13061824" h="7615238">
                <a:moveTo>
                  <a:pt x="0" y="0"/>
                </a:moveTo>
                <a:lnTo>
                  <a:pt x="13061825" y="0"/>
                </a:lnTo>
                <a:lnTo>
                  <a:pt x="13061825" y="7615238"/>
                </a:lnTo>
                <a:lnTo>
                  <a:pt x="0" y="7615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0" b="-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305417" y="1196608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311119" y="-218577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5597969" y="489234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023971" y="479396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2" y="0"/>
                </a:lnTo>
                <a:lnTo>
                  <a:pt x="1363252" y="1363251"/>
                </a:lnTo>
                <a:lnTo>
                  <a:pt x="0" y="13632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Space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 dirty="0">
                  <a:solidFill>
                    <a:srgbClr val="000000"/>
                  </a:solidFill>
                  <a:latin typeface="Open Sans"/>
                </a:rPr>
                <a:t>Description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726234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304572" y="6466299"/>
            <a:ext cx="2071290" cy="566189"/>
            <a:chOff x="0" y="0"/>
            <a:chExt cx="2761720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3541539" y="6458376"/>
            <a:ext cx="6360806" cy="566189"/>
            <a:chOff x="0" y="0"/>
            <a:chExt cx="848107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068021" y="6458376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2832473" y="6054762"/>
            <a:ext cx="2598776" cy="969804"/>
            <a:chOff x="0" y="0"/>
            <a:chExt cx="3465034" cy="1293072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304570" y="7151982"/>
            <a:ext cx="2071291" cy="566189"/>
            <a:chOff x="0" y="0"/>
            <a:chExt cx="2761722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Space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0068022" y="7145564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2832473" y="7145564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5563716" y="6054762"/>
            <a:ext cx="2598776" cy="969804"/>
            <a:chOff x="0" y="0"/>
            <a:chExt cx="3465034" cy="1293072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557355" y="7145564"/>
            <a:ext cx="2598776" cy="566189"/>
            <a:chOff x="0" y="0"/>
            <a:chExt cx="3465034" cy="754918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430258" y="2630579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1: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430258" y="5354600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Option 2: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9255261" y="8268720"/>
            <a:ext cx="656298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15% for 12-Month Term</a:t>
            </a:r>
          </a:p>
        </p:txBody>
      </p:sp>
      <p:sp>
        <p:nvSpPr>
          <p:cNvPr id="70" name="Freeform 70"/>
          <p:cNvSpPr/>
          <p:nvPr/>
        </p:nvSpPr>
        <p:spPr>
          <a:xfrm>
            <a:off x="8225518" y="8230620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1" name="Group 71"/>
          <p:cNvGrpSpPr/>
          <p:nvPr/>
        </p:nvGrpSpPr>
        <p:grpSpPr>
          <a:xfrm>
            <a:off x="3541539" y="7153296"/>
            <a:ext cx="6360806" cy="1077324"/>
            <a:chOff x="0" y="0"/>
            <a:chExt cx="8481074" cy="1436432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Description</a:t>
              </a:r>
            </a:p>
          </p:txBody>
        </p:sp>
      </p:grpSp>
      <p:sp>
        <p:nvSpPr>
          <p:cNvPr id="74" name="Freeform 74"/>
          <p:cNvSpPr/>
          <p:nvPr/>
        </p:nvSpPr>
        <p:spPr>
          <a:xfrm>
            <a:off x="16271164" y="118136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5" name="Freeform 75"/>
          <p:cNvSpPr/>
          <p:nvPr/>
        </p:nvSpPr>
        <p:spPr>
          <a:xfrm>
            <a:off x="16276866" y="-23382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6" name="Freeform 76"/>
          <p:cNvSpPr/>
          <p:nvPr/>
        </p:nvSpPr>
        <p:spPr>
          <a:xfrm>
            <a:off x="15563716" y="473992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7" name="Freeform 77"/>
          <p:cNvSpPr/>
          <p:nvPr/>
        </p:nvSpPr>
        <p:spPr>
          <a:xfrm>
            <a:off x="16989719" y="464153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196" b="-719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30258" y="38623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Quote for XYZ Company</a:t>
            </a:r>
          </a:p>
        </p:txBody>
      </p:sp>
      <p:sp>
        <p:nvSpPr>
          <p:cNvPr id="8" name="Freeform 8"/>
          <p:cNvSpPr/>
          <p:nvPr/>
        </p:nvSpPr>
        <p:spPr>
          <a:xfrm>
            <a:off x="130473" y="4002213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1"/>
                </a:lnTo>
                <a:lnTo>
                  <a:pt x="0" y="917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04572" y="3742278"/>
            <a:ext cx="2071290" cy="566189"/>
            <a:chOff x="0" y="0"/>
            <a:chExt cx="2761720" cy="7549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2761720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Space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41539" y="3734355"/>
            <a:ext cx="6360806" cy="566189"/>
            <a:chOff x="0" y="0"/>
            <a:chExt cx="8481074" cy="7549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060" cy="755015"/>
            </a:xfrm>
            <a:custGeom>
              <a:avLst/>
              <a:gdLst/>
              <a:ahLst/>
              <a:cxnLst/>
              <a:rect l="l" t="t" r="r" b="b"/>
              <a:pathLst>
                <a:path w="8481060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8355203" y="0"/>
                  </a:lnTo>
                  <a:cubicBezTo>
                    <a:pt x="8424672" y="0"/>
                    <a:pt x="8481060" y="56388"/>
                    <a:pt x="8481060" y="125857"/>
                  </a:cubicBezTo>
                  <a:lnTo>
                    <a:pt x="8481060" y="629158"/>
                  </a:lnTo>
                  <a:cubicBezTo>
                    <a:pt x="8481060" y="698627"/>
                    <a:pt x="8424672" y="755015"/>
                    <a:pt x="8355203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848107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Description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8021" y="3734355"/>
            <a:ext cx="2598776" cy="566189"/>
            <a:chOff x="0" y="0"/>
            <a:chExt cx="3465034" cy="75491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Term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32473" y="3330741"/>
            <a:ext cx="2598776" cy="969804"/>
            <a:chOff x="0" y="0"/>
            <a:chExt cx="3465034" cy="12930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Price 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(per Month)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4570" y="4427961"/>
            <a:ext cx="2071291" cy="566189"/>
            <a:chOff x="0" y="0"/>
            <a:chExt cx="2761722" cy="7549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61742" cy="755015"/>
            </a:xfrm>
            <a:custGeom>
              <a:avLst/>
              <a:gdLst/>
              <a:ahLst/>
              <a:cxnLst/>
              <a:rect l="l" t="t" r="r" b="b"/>
              <a:pathLst>
                <a:path w="2761742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2635885" y="0"/>
                  </a:lnTo>
                  <a:cubicBezTo>
                    <a:pt x="2705354" y="0"/>
                    <a:pt x="2761742" y="56388"/>
                    <a:pt x="2761742" y="125857"/>
                  </a:cubicBezTo>
                  <a:lnTo>
                    <a:pt x="2761742" y="629158"/>
                  </a:lnTo>
                  <a:cubicBezTo>
                    <a:pt x="2761742" y="698627"/>
                    <a:pt x="2705354" y="755015"/>
                    <a:pt x="2635885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0"/>
              <a:ext cx="2761722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Space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41539" y="4421542"/>
            <a:ext cx="6360806" cy="1077324"/>
            <a:chOff x="0" y="0"/>
            <a:chExt cx="8481074" cy="14364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481060" cy="1436370"/>
            </a:xfrm>
            <a:custGeom>
              <a:avLst/>
              <a:gdLst/>
              <a:ahLst/>
              <a:cxnLst/>
              <a:rect l="l" t="t" r="r" b="b"/>
              <a:pathLst>
                <a:path w="8481060" h="1436370">
                  <a:moveTo>
                    <a:pt x="0" y="239395"/>
                  </a:moveTo>
                  <a:cubicBezTo>
                    <a:pt x="0" y="107188"/>
                    <a:pt x="107188" y="0"/>
                    <a:pt x="239395" y="0"/>
                  </a:cubicBezTo>
                  <a:lnTo>
                    <a:pt x="8241664" y="0"/>
                  </a:lnTo>
                  <a:cubicBezTo>
                    <a:pt x="8373872" y="0"/>
                    <a:pt x="8481060" y="107188"/>
                    <a:pt x="8481060" y="239395"/>
                  </a:cubicBezTo>
                  <a:lnTo>
                    <a:pt x="8481060" y="1196975"/>
                  </a:lnTo>
                  <a:cubicBezTo>
                    <a:pt x="8481060" y="1329182"/>
                    <a:pt x="8373872" y="1436370"/>
                    <a:pt x="8241664" y="1436370"/>
                  </a:cubicBezTo>
                  <a:lnTo>
                    <a:pt x="239395" y="1436370"/>
                  </a:lnTo>
                  <a:cubicBezTo>
                    <a:pt x="107188" y="1436370"/>
                    <a:pt x="0" y="1329182"/>
                    <a:pt x="0" y="1196975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8481074" cy="143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Description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068022" y="4421542"/>
            <a:ext cx="2598776" cy="566188"/>
            <a:chOff x="0" y="0"/>
            <a:chExt cx="3465034" cy="7549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832473" y="4421542"/>
            <a:ext cx="2598776" cy="566188"/>
            <a:chOff x="0" y="0"/>
            <a:chExt cx="3465034" cy="7549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5563716" y="3330741"/>
            <a:ext cx="2598776" cy="969804"/>
            <a:chOff x="0" y="0"/>
            <a:chExt cx="3465034" cy="129307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465068" cy="1293114"/>
            </a:xfrm>
            <a:custGeom>
              <a:avLst/>
              <a:gdLst/>
              <a:ahLst/>
              <a:cxnLst/>
              <a:rect l="l" t="t" r="r" b="b"/>
              <a:pathLst>
                <a:path w="3465068" h="1293114">
                  <a:moveTo>
                    <a:pt x="0" y="215519"/>
                  </a:moveTo>
                  <a:cubicBezTo>
                    <a:pt x="0" y="96520"/>
                    <a:pt x="96520" y="0"/>
                    <a:pt x="215519" y="0"/>
                  </a:cubicBezTo>
                  <a:lnTo>
                    <a:pt x="3249549" y="0"/>
                  </a:lnTo>
                  <a:cubicBezTo>
                    <a:pt x="3368548" y="0"/>
                    <a:pt x="3465068" y="96520"/>
                    <a:pt x="3465068" y="215519"/>
                  </a:cubicBezTo>
                  <a:lnTo>
                    <a:pt x="3465068" y="1077595"/>
                  </a:lnTo>
                  <a:cubicBezTo>
                    <a:pt x="3465068" y="1196594"/>
                    <a:pt x="3368548" y="1293114"/>
                    <a:pt x="3249549" y="1293114"/>
                  </a:cubicBezTo>
                  <a:lnTo>
                    <a:pt x="215519" y="1293114"/>
                  </a:lnTo>
                  <a:cubicBezTo>
                    <a:pt x="96520" y="1293114"/>
                    <a:pt x="0" y="1196594"/>
                    <a:pt x="0" y="1077595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3465034" cy="1302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Per Person price (per Month)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557355" y="4421542"/>
            <a:ext cx="2598776" cy="566188"/>
            <a:chOff x="0" y="0"/>
            <a:chExt cx="3465034" cy="754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39" name="Freeform 39"/>
          <p:cNvSpPr/>
          <p:nvPr/>
        </p:nvSpPr>
        <p:spPr>
          <a:xfrm>
            <a:off x="130473" y="6150496"/>
            <a:ext cx="1097620" cy="917192"/>
          </a:xfrm>
          <a:custGeom>
            <a:avLst/>
            <a:gdLst/>
            <a:ahLst/>
            <a:cxnLst/>
            <a:rect l="l" t="t" r="r" b="b"/>
            <a:pathLst>
              <a:path w="1097620" h="917192">
                <a:moveTo>
                  <a:pt x="0" y="0"/>
                </a:moveTo>
                <a:lnTo>
                  <a:pt x="1097621" y="0"/>
                </a:lnTo>
                <a:lnTo>
                  <a:pt x="1097621" y="917192"/>
                </a:lnTo>
                <a:lnTo>
                  <a:pt x="0" y="9171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479" t="3486" r="-85956" b="-10116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0068021" y="5968917"/>
            <a:ext cx="2598776" cy="566189"/>
            <a:chOff x="0" y="0"/>
            <a:chExt cx="3465034" cy="75491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Term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2832472" y="5968917"/>
            <a:ext cx="2598776" cy="566189"/>
            <a:chOff x="0" y="0"/>
            <a:chExt cx="3465034" cy="75491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5557353" y="5968917"/>
            <a:ext cx="2598776" cy="566189"/>
            <a:chOff x="0" y="0"/>
            <a:chExt cx="3465034" cy="75491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0"/>
              <a:ext cx="3465034" cy="754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 spc="-119">
                  <a:solidFill>
                    <a:srgbClr val="000000"/>
                  </a:solidFill>
                  <a:latin typeface="Open Sans"/>
                </a:rPr>
                <a:t>Price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359813" y="2761934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Standard Pricing: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96010" y="6238953"/>
            <a:ext cx="6603255" cy="936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FFFFFF"/>
                </a:solidFill>
                <a:latin typeface="Bebas Neue"/>
              </a:rPr>
              <a:t>XYZ Company Proposal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191597" y="8639882"/>
            <a:ext cx="9583975" cy="231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Additional discounts available:</a:t>
            </a:r>
          </a:p>
          <a:p>
            <a:pPr algn="ctr">
              <a:lnSpc>
                <a:spcPts val="4536"/>
              </a:lnSpc>
            </a:pPr>
            <a:r>
              <a:rPr lang="en-US" sz="4200">
                <a:solidFill>
                  <a:srgbClr val="FFFFFF"/>
                </a:solidFill>
                <a:latin typeface="Bebas Neue"/>
              </a:rPr>
              <a:t>10% for 6-month term OR 15% for 12-Month Term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10068020" y="6654468"/>
            <a:ext cx="2598776" cy="566189"/>
            <a:chOff x="0" y="0"/>
            <a:chExt cx="3465034" cy="75491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Savings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2832470" y="6654468"/>
            <a:ext cx="2598776" cy="566189"/>
            <a:chOff x="0" y="0"/>
            <a:chExt cx="3465034" cy="754918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5596920" y="6654468"/>
            <a:ext cx="2598776" cy="566189"/>
            <a:chOff x="0" y="0"/>
            <a:chExt cx="3465034" cy="754918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465068" cy="755015"/>
            </a:xfrm>
            <a:custGeom>
              <a:avLst/>
              <a:gdLst/>
              <a:ahLst/>
              <a:cxnLst/>
              <a:rect l="l" t="t" r="r" b="b"/>
              <a:pathLst>
                <a:path w="3465068" h="755015">
                  <a:moveTo>
                    <a:pt x="0" y="125857"/>
                  </a:moveTo>
                  <a:cubicBezTo>
                    <a:pt x="0" y="56388"/>
                    <a:pt x="56388" y="0"/>
                    <a:pt x="125857" y="0"/>
                  </a:cubicBezTo>
                  <a:lnTo>
                    <a:pt x="3339211" y="0"/>
                  </a:lnTo>
                  <a:cubicBezTo>
                    <a:pt x="3408680" y="0"/>
                    <a:pt x="3465068" y="56388"/>
                    <a:pt x="3465068" y="125857"/>
                  </a:cubicBezTo>
                  <a:lnTo>
                    <a:pt x="3465068" y="629158"/>
                  </a:lnTo>
                  <a:cubicBezTo>
                    <a:pt x="3465068" y="698627"/>
                    <a:pt x="3408680" y="755015"/>
                    <a:pt x="3339211" y="755015"/>
                  </a:cubicBezTo>
                  <a:lnTo>
                    <a:pt x="125857" y="755015"/>
                  </a:lnTo>
                  <a:cubicBezTo>
                    <a:pt x="56388" y="754888"/>
                    <a:pt x="0" y="698627"/>
                    <a:pt x="0" y="629158"/>
                  </a:cubicBezTo>
                  <a:close/>
                </a:path>
              </a:pathLst>
            </a:custGeom>
            <a:solidFill>
              <a:srgbClr val="FFDD1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9525"/>
              <a:ext cx="3465034" cy="764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Bebas Neue"/>
                </a:rPr>
                <a:t>$$$</a:t>
              </a:r>
            </a:p>
          </p:txBody>
        </p:sp>
      </p:grpSp>
      <p:sp>
        <p:nvSpPr>
          <p:cNvPr id="61" name="Freeform 61"/>
          <p:cNvSpPr/>
          <p:nvPr/>
        </p:nvSpPr>
        <p:spPr>
          <a:xfrm>
            <a:off x="1304570" y="8082933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2" name="AutoShape 62"/>
          <p:cNvSpPr/>
          <p:nvPr/>
        </p:nvSpPr>
        <p:spPr>
          <a:xfrm rot="9508">
            <a:off x="514377" y="5705121"/>
            <a:ext cx="17218734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>
            <a:off x="16304368" y="1186756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6"/>
                </a:lnTo>
                <a:lnTo>
                  <a:pt x="0" y="1349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Freeform 64"/>
          <p:cNvSpPr/>
          <p:nvPr/>
        </p:nvSpPr>
        <p:spPr>
          <a:xfrm>
            <a:off x="16310070" y="-228429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4"/>
                </a:lnTo>
                <a:lnTo>
                  <a:pt x="0" y="13435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5" name="Freeform 65"/>
          <p:cNvSpPr/>
          <p:nvPr/>
        </p:nvSpPr>
        <p:spPr>
          <a:xfrm>
            <a:off x="15596920" y="479383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3" y="0"/>
                </a:lnTo>
                <a:lnTo>
                  <a:pt x="1353413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6" name="Freeform 66"/>
          <p:cNvSpPr/>
          <p:nvPr/>
        </p:nvSpPr>
        <p:spPr>
          <a:xfrm>
            <a:off x="17022923" y="469544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D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6032"/>
            <a:chOff x="0" y="0"/>
            <a:chExt cx="24384000" cy="33813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3381375"/>
            </a:xfrm>
            <a:custGeom>
              <a:avLst/>
              <a:gdLst/>
              <a:ahLst/>
              <a:cxnLst/>
              <a:rect l="l" t="t" r="r" b="b"/>
              <a:pathLst>
                <a:path w="24384000" h="3381375">
                  <a:moveTo>
                    <a:pt x="0" y="0"/>
                  </a:moveTo>
                  <a:lnTo>
                    <a:pt x="24384000" y="0"/>
                  </a:lnTo>
                  <a:lnTo>
                    <a:pt x="24384000" y="3381375"/>
                  </a:lnTo>
                  <a:lnTo>
                    <a:pt x="0" y="3381375"/>
                  </a:lnTo>
                  <a:close/>
                </a:path>
              </a:pathLst>
            </a:custGeom>
            <a:solidFill>
              <a:srgbClr val="FFDE1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28242" y="623808"/>
            <a:ext cx="15590520" cy="183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000000"/>
                </a:solidFill>
                <a:latin typeface="Bebas Neue"/>
              </a:rPr>
              <a:t>Concierge Service and Premium Amenities</a:t>
            </a:r>
          </a:p>
        </p:txBody>
      </p:sp>
      <p:sp>
        <p:nvSpPr>
          <p:cNvPr id="5" name="Freeform 5"/>
          <p:cNvSpPr/>
          <p:nvPr/>
        </p:nvSpPr>
        <p:spPr>
          <a:xfrm>
            <a:off x="0" y="2568338"/>
            <a:ext cx="8014935" cy="7750969"/>
          </a:xfrm>
          <a:custGeom>
            <a:avLst/>
            <a:gdLst/>
            <a:ahLst/>
            <a:cxnLst/>
            <a:rect l="l" t="t" r="r" b="b"/>
            <a:pathLst>
              <a:path w="8014935" h="7750969">
                <a:moveTo>
                  <a:pt x="0" y="0"/>
                </a:moveTo>
                <a:lnTo>
                  <a:pt x="8014935" y="0"/>
                </a:lnTo>
                <a:lnTo>
                  <a:pt x="8014935" y="7750969"/>
                </a:lnTo>
                <a:lnTo>
                  <a:pt x="0" y="77509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210812" y="4661466"/>
            <a:ext cx="1591056" cy="1990794"/>
            <a:chOff x="0" y="0"/>
            <a:chExt cx="2121408" cy="2654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1408" cy="2654427"/>
            </a:xfrm>
            <a:custGeom>
              <a:avLst/>
              <a:gdLst/>
              <a:ahLst/>
              <a:cxnLst/>
              <a:rect l="l" t="t" r="r" b="b"/>
              <a:pathLst>
                <a:path w="2121408" h="2654427">
                  <a:moveTo>
                    <a:pt x="0" y="0"/>
                  </a:moveTo>
                  <a:lnTo>
                    <a:pt x="2121408" y="0"/>
                  </a:lnTo>
                  <a:lnTo>
                    <a:pt x="2121408" y="2654427"/>
                  </a:lnTo>
                  <a:lnTo>
                    <a:pt x="0" y="2654427"/>
                  </a:ln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01414" y="2819652"/>
            <a:ext cx="3327601" cy="7207800"/>
            <a:chOff x="0" y="0"/>
            <a:chExt cx="4436802" cy="9610400"/>
          </a:xfrm>
        </p:grpSpPr>
        <p:sp>
          <p:nvSpPr>
            <p:cNvPr id="9" name="Freeform 9"/>
            <p:cNvSpPr/>
            <p:nvPr/>
          </p:nvSpPr>
          <p:spPr>
            <a:xfrm>
              <a:off x="19050" y="19050"/>
              <a:ext cx="4398772" cy="9572372"/>
            </a:xfrm>
            <a:custGeom>
              <a:avLst/>
              <a:gdLst/>
              <a:ahLst/>
              <a:cxnLst/>
              <a:rect l="l" t="t" r="r" b="b"/>
              <a:pathLst>
                <a:path w="4398772" h="9572372">
                  <a:moveTo>
                    <a:pt x="0" y="220980"/>
                  </a:moveTo>
                  <a:cubicBezTo>
                    <a:pt x="0" y="98933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933"/>
                    <a:pt x="4398772" y="220980"/>
                  </a:cubicBezTo>
                  <a:lnTo>
                    <a:pt x="4398772" y="9351391"/>
                  </a:lnTo>
                  <a:cubicBezTo>
                    <a:pt x="4398772" y="9473438"/>
                    <a:pt x="4300347" y="9572372"/>
                    <a:pt x="4178808" y="9572372"/>
                  </a:cubicBezTo>
                  <a:lnTo>
                    <a:pt x="219964" y="9572372"/>
                  </a:lnTo>
                  <a:cubicBezTo>
                    <a:pt x="98552" y="9572372"/>
                    <a:pt x="0" y="9473438"/>
                    <a:pt x="0" y="935139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4436872" cy="9610472"/>
            </a:xfrm>
            <a:custGeom>
              <a:avLst/>
              <a:gdLst/>
              <a:ahLst/>
              <a:cxnLst/>
              <a:rect l="l" t="t" r="r" b="b"/>
              <a:pathLst>
                <a:path w="4436872" h="9610472">
                  <a:moveTo>
                    <a:pt x="0" y="240030"/>
                  </a:moveTo>
                  <a:cubicBezTo>
                    <a:pt x="0" y="107569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569"/>
                    <a:pt x="4436872" y="240030"/>
                  </a:cubicBezTo>
                  <a:lnTo>
                    <a:pt x="4417822" y="240030"/>
                  </a:lnTo>
                  <a:lnTo>
                    <a:pt x="4436872" y="240030"/>
                  </a:lnTo>
                  <a:lnTo>
                    <a:pt x="4436872" y="9370441"/>
                  </a:lnTo>
                  <a:lnTo>
                    <a:pt x="4417822" y="9370441"/>
                  </a:lnTo>
                  <a:lnTo>
                    <a:pt x="4436872" y="9370441"/>
                  </a:lnTo>
                  <a:cubicBezTo>
                    <a:pt x="4436872" y="9502902"/>
                    <a:pt x="4329938" y="9610472"/>
                    <a:pt x="4197858" y="9610472"/>
                  </a:cubicBezTo>
                  <a:lnTo>
                    <a:pt x="4197858" y="9591422"/>
                  </a:lnTo>
                  <a:lnTo>
                    <a:pt x="4197858" y="9610472"/>
                  </a:lnTo>
                  <a:lnTo>
                    <a:pt x="239014" y="9610472"/>
                  </a:lnTo>
                  <a:lnTo>
                    <a:pt x="239014" y="9591422"/>
                  </a:lnTo>
                  <a:lnTo>
                    <a:pt x="239014" y="9610472"/>
                  </a:lnTo>
                  <a:cubicBezTo>
                    <a:pt x="106934" y="9610344"/>
                    <a:pt x="0" y="9502902"/>
                    <a:pt x="0" y="9370441"/>
                  </a:cubicBezTo>
                  <a:lnTo>
                    <a:pt x="0" y="240030"/>
                  </a:lnTo>
                  <a:lnTo>
                    <a:pt x="19050" y="240030"/>
                  </a:lnTo>
                  <a:lnTo>
                    <a:pt x="0" y="240030"/>
                  </a:lnTo>
                  <a:moveTo>
                    <a:pt x="38100" y="240030"/>
                  </a:moveTo>
                  <a:lnTo>
                    <a:pt x="38100" y="9370441"/>
                  </a:lnTo>
                  <a:lnTo>
                    <a:pt x="19050" y="9370441"/>
                  </a:lnTo>
                  <a:lnTo>
                    <a:pt x="38100" y="9370441"/>
                  </a:lnTo>
                  <a:cubicBezTo>
                    <a:pt x="38100" y="9482074"/>
                    <a:pt x="128143" y="9572372"/>
                    <a:pt x="239014" y="9572372"/>
                  </a:cubicBezTo>
                  <a:lnTo>
                    <a:pt x="4197858" y="9572372"/>
                  </a:lnTo>
                  <a:cubicBezTo>
                    <a:pt x="4308729" y="9572372"/>
                    <a:pt x="4398772" y="9482074"/>
                    <a:pt x="4398772" y="9370441"/>
                  </a:cubicBezTo>
                  <a:lnTo>
                    <a:pt x="4398772" y="240030"/>
                  </a:lnTo>
                  <a:cubicBezTo>
                    <a:pt x="4398772" y="128397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397"/>
                    <a:pt x="38100" y="24003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13234" y="2819336"/>
            <a:ext cx="3327601" cy="3309141"/>
            <a:chOff x="0" y="0"/>
            <a:chExt cx="4436802" cy="4412188"/>
          </a:xfrm>
        </p:grpSpPr>
        <p:sp>
          <p:nvSpPr>
            <p:cNvPr id="12" name="Freeform 12"/>
            <p:cNvSpPr/>
            <p:nvPr/>
          </p:nvSpPr>
          <p:spPr>
            <a:xfrm>
              <a:off x="19050" y="19050"/>
              <a:ext cx="4398645" cy="4374134"/>
            </a:xfrm>
            <a:custGeom>
              <a:avLst/>
              <a:gdLst/>
              <a:ahLst/>
              <a:cxnLst/>
              <a:rect l="l" t="t" r="r" b="b"/>
              <a:pathLst>
                <a:path w="4398645" h="4374134">
                  <a:moveTo>
                    <a:pt x="0" y="218694"/>
                  </a:moveTo>
                  <a:cubicBezTo>
                    <a:pt x="0" y="97917"/>
                    <a:pt x="97917" y="0"/>
                    <a:pt x="218694" y="0"/>
                  </a:cubicBezTo>
                  <a:lnTo>
                    <a:pt x="4179951" y="0"/>
                  </a:lnTo>
                  <a:cubicBezTo>
                    <a:pt x="4300728" y="0"/>
                    <a:pt x="4398645" y="97917"/>
                    <a:pt x="4398645" y="218694"/>
                  </a:cubicBezTo>
                  <a:lnTo>
                    <a:pt x="4398645" y="4155440"/>
                  </a:lnTo>
                  <a:cubicBezTo>
                    <a:pt x="4398645" y="4276217"/>
                    <a:pt x="4300728" y="4374134"/>
                    <a:pt x="4179951" y="4374134"/>
                  </a:cubicBezTo>
                  <a:lnTo>
                    <a:pt x="218694" y="4374134"/>
                  </a:lnTo>
                  <a:cubicBezTo>
                    <a:pt x="97917" y="4374134"/>
                    <a:pt x="0" y="4276217"/>
                    <a:pt x="0" y="41554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4436745" cy="4412234"/>
            </a:xfrm>
            <a:custGeom>
              <a:avLst/>
              <a:gdLst/>
              <a:ahLst/>
              <a:cxnLst/>
              <a:rect l="l" t="t" r="r" b="b"/>
              <a:pathLst>
                <a:path w="4436745" h="4412234">
                  <a:moveTo>
                    <a:pt x="0" y="237744"/>
                  </a:moveTo>
                  <a:cubicBezTo>
                    <a:pt x="0" y="106426"/>
                    <a:pt x="106426" y="0"/>
                    <a:pt x="237744" y="0"/>
                  </a:cubicBezTo>
                  <a:lnTo>
                    <a:pt x="4199001" y="0"/>
                  </a:lnTo>
                  <a:lnTo>
                    <a:pt x="4199001" y="19050"/>
                  </a:lnTo>
                  <a:lnTo>
                    <a:pt x="4199001" y="0"/>
                  </a:lnTo>
                  <a:cubicBezTo>
                    <a:pt x="4330319" y="0"/>
                    <a:pt x="4436745" y="106426"/>
                    <a:pt x="4436745" y="237744"/>
                  </a:cubicBezTo>
                  <a:lnTo>
                    <a:pt x="4417695" y="237744"/>
                  </a:lnTo>
                  <a:lnTo>
                    <a:pt x="4436745" y="237744"/>
                  </a:lnTo>
                  <a:lnTo>
                    <a:pt x="4436745" y="4174490"/>
                  </a:lnTo>
                  <a:lnTo>
                    <a:pt x="4417695" y="4174490"/>
                  </a:lnTo>
                  <a:lnTo>
                    <a:pt x="4436745" y="4174490"/>
                  </a:lnTo>
                  <a:cubicBezTo>
                    <a:pt x="4436745" y="4305808"/>
                    <a:pt x="4330319" y="4412234"/>
                    <a:pt x="4199001" y="4412234"/>
                  </a:cubicBezTo>
                  <a:lnTo>
                    <a:pt x="4199001" y="4393184"/>
                  </a:lnTo>
                  <a:lnTo>
                    <a:pt x="4199001" y="4412234"/>
                  </a:lnTo>
                  <a:lnTo>
                    <a:pt x="237744" y="4412234"/>
                  </a:lnTo>
                  <a:lnTo>
                    <a:pt x="237744" y="4393184"/>
                  </a:lnTo>
                  <a:lnTo>
                    <a:pt x="237744" y="4412234"/>
                  </a:lnTo>
                  <a:cubicBezTo>
                    <a:pt x="106426" y="4412234"/>
                    <a:pt x="0" y="4305681"/>
                    <a:pt x="0" y="4174490"/>
                  </a:cubicBezTo>
                  <a:lnTo>
                    <a:pt x="0" y="237744"/>
                  </a:lnTo>
                  <a:lnTo>
                    <a:pt x="19050" y="237744"/>
                  </a:lnTo>
                  <a:lnTo>
                    <a:pt x="0" y="237744"/>
                  </a:lnTo>
                  <a:moveTo>
                    <a:pt x="38100" y="237744"/>
                  </a:moveTo>
                  <a:lnTo>
                    <a:pt x="38100" y="4174490"/>
                  </a:lnTo>
                  <a:lnTo>
                    <a:pt x="19050" y="4174490"/>
                  </a:lnTo>
                  <a:lnTo>
                    <a:pt x="38100" y="4174490"/>
                  </a:lnTo>
                  <a:cubicBezTo>
                    <a:pt x="38100" y="4284726"/>
                    <a:pt x="127508" y="4374134"/>
                    <a:pt x="237744" y="4374134"/>
                  </a:cubicBezTo>
                  <a:lnTo>
                    <a:pt x="4199001" y="4374134"/>
                  </a:lnTo>
                  <a:cubicBezTo>
                    <a:pt x="4309237" y="4374134"/>
                    <a:pt x="4398645" y="4284726"/>
                    <a:pt x="4398645" y="4174490"/>
                  </a:cubicBezTo>
                  <a:lnTo>
                    <a:pt x="4398645" y="237744"/>
                  </a:lnTo>
                  <a:cubicBezTo>
                    <a:pt x="4398645" y="127508"/>
                    <a:pt x="4309237" y="38100"/>
                    <a:pt x="4199001" y="38100"/>
                  </a:cubicBezTo>
                  <a:lnTo>
                    <a:pt x="237744" y="38100"/>
                  </a:lnTo>
                  <a:lnTo>
                    <a:pt x="237744" y="19050"/>
                  </a:lnTo>
                  <a:lnTo>
                    <a:pt x="237744" y="38100"/>
                  </a:lnTo>
                  <a:cubicBezTo>
                    <a:pt x="127508" y="38100"/>
                    <a:pt x="38100" y="127508"/>
                    <a:pt x="38100" y="237744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5400000">
            <a:off x="12071262" y="6582147"/>
            <a:ext cx="581676" cy="494853"/>
            <a:chOff x="0" y="0"/>
            <a:chExt cx="775568" cy="6598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5589" cy="659765"/>
            </a:xfrm>
            <a:custGeom>
              <a:avLst/>
              <a:gdLst/>
              <a:ahLst/>
              <a:cxnLst/>
              <a:rect l="l" t="t" r="r" b="b"/>
              <a:pathLst>
                <a:path w="775589" h="659765">
                  <a:moveTo>
                    <a:pt x="0" y="659765"/>
                  </a:moveTo>
                  <a:lnTo>
                    <a:pt x="387731" y="0"/>
                  </a:lnTo>
                  <a:lnTo>
                    <a:pt x="775589" y="659765"/>
                  </a:lnTo>
                  <a:close/>
                </a:path>
              </a:pathLst>
            </a:custGeom>
            <a:solidFill>
              <a:srgbClr val="3D3D3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820471" y="2811062"/>
            <a:ext cx="3327601" cy="4779848"/>
            <a:chOff x="0" y="0"/>
            <a:chExt cx="4436802" cy="6373130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4398772" cy="6335014"/>
            </a:xfrm>
            <a:custGeom>
              <a:avLst/>
              <a:gdLst/>
              <a:ahLst/>
              <a:cxnLst/>
              <a:rect l="l" t="t" r="r" b="b"/>
              <a:pathLst>
                <a:path w="4398772" h="6335014">
                  <a:moveTo>
                    <a:pt x="0" y="220472"/>
                  </a:moveTo>
                  <a:cubicBezTo>
                    <a:pt x="0" y="98679"/>
                    <a:pt x="98425" y="0"/>
                    <a:pt x="219964" y="0"/>
                  </a:cubicBezTo>
                  <a:lnTo>
                    <a:pt x="4178808" y="0"/>
                  </a:lnTo>
                  <a:cubicBezTo>
                    <a:pt x="4300220" y="0"/>
                    <a:pt x="4398772" y="98679"/>
                    <a:pt x="4398772" y="220472"/>
                  </a:cubicBezTo>
                  <a:lnTo>
                    <a:pt x="4398772" y="6114542"/>
                  </a:lnTo>
                  <a:cubicBezTo>
                    <a:pt x="4398772" y="6236335"/>
                    <a:pt x="4300347" y="6335014"/>
                    <a:pt x="4178808" y="6335014"/>
                  </a:cubicBezTo>
                  <a:lnTo>
                    <a:pt x="219964" y="6335014"/>
                  </a:lnTo>
                  <a:cubicBezTo>
                    <a:pt x="98552" y="6335014"/>
                    <a:pt x="0" y="6236335"/>
                    <a:pt x="0" y="6114542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4436872" cy="6373114"/>
            </a:xfrm>
            <a:custGeom>
              <a:avLst/>
              <a:gdLst/>
              <a:ahLst/>
              <a:cxnLst/>
              <a:rect l="l" t="t" r="r" b="b"/>
              <a:pathLst>
                <a:path w="4436872" h="6373114">
                  <a:moveTo>
                    <a:pt x="0" y="239522"/>
                  </a:moveTo>
                  <a:cubicBezTo>
                    <a:pt x="0" y="107315"/>
                    <a:pt x="106934" y="0"/>
                    <a:pt x="239014" y="0"/>
                  </a:cubicBezTo>
                  <a:lnTo>
                    <a:pt x="4197858" y="0"/>
                  </a:lnTo>
                  <a:lnTo>
                    <a:pt x="4197858" y="19050"/>
                  </a:lnTo>
                  <a:lnTo>
                    <a:pt x="4197858" y="0"/>
                  </a:lnTo>
                  <a:cubicBezTo>
                    <a:pt x="4329938" y="0"/>
                    <a:pt x="4436872" y="107315"/>
                    <a:pt x="4436872" y="239522"/>
                  </a:cubicBezTo>
                  <a:lnTo>
                    <a:pt x="4417822" y="239522"/>
                  </a:lnTo>
                  <a:lnTo>
                    <a:pt x="4436872" y="239522"/>
                  </a:lnTo>
                  <a:lnTo>
                    <a:pt x="4436872" y="6133592"/>
                  </a:lnTo>
                  <a:lnTo>
                    <a:pt x="4417822" y="6133592"/>
                  </a:lnTo>
                  <a:lnTo>
                    <a:pt x="4436872" y="6133592"/>
                  </a:lnTo>
                  <a:cubicBezTo>
                    <a:pt x="4436872" y="6265799"/>
                    <a:pt x="4329938" y="6373114"/>
                    <a:pt x="4197858" y="6373114"/>
                  </a:cubicBezTo>
                  <a:lnTo>
                    <a:pt x="4197858" y="6354064"/>
                  </a:lnTo>
                  <a:lnTo>
                    <a:pt x="4197858" y="6373114"/>
                  </a:lnTo>
                  <a:lnTo>
                    <a:pt x="239014" y="6373114"/>
                  </a:lnTo>
                  <a:lnTo>
                    <a:pt x="239014" y="6354064"/>
                  </a:lnTo>
                  <a:lnTo>
                    <a:pt x="239014" y="6373114"/>
                  </a:lnTo>
                  <a:cubicBezTo>
                    <a:pt x="106934" y="6373114"/>
                    <a:pt x="0" y="6265799"/>
                    <a:pt x="0" y="6133592"/>
                  </a:cubicBezTo>
                  <a:lnTo>
                    <a:pt x="0" y="239522"/>
                  </a:lnTo>
                  <a:lnTo>
                    <a:pt x="19050" y="239522"/>
                  </a:lnTo>
                  <a:lnTo>
                    <a:pt x="0" y="239522"/>
                  </a:lnTo>
                  <a:moveTo>
                    <a:pt x="38100" y="239522"/>
                  </a:moveTo>
                  <a:lnTo>
                    <a:pt x="38100" y="6133592"/>
                  </a:lnTo>
                  <a:lnTo>
                    <a:pt x="19050" y="6133592"/>
                  </a:lnTo>
                  <a:lnTo>
                    <a:pt x="38100" y="6133592"/>
                  </a:lnTo>
                  <a:cubicBezTo>
                    <a:pt x="38100" y="6244844"/>
                    <a:pt x="128143" y="6335014"/>
                    <a:pt x="239014" y="6335014"/>
                  </a:cubicBezTo>
                  <a:lnTo>
                    <a:pt x="4197858" y="6335014"/>
                  </a:lnTo>
                  <a:cubicBezTo>
                    <a:pt x="4308729" y="6335014"/>
                    <a:pt x="4398772" y="6244844"/>
                    <a:pt x="4398772" y="6133592"/>
                  </a:cubicBezTo>
                  <a:lnTo>
                    <a:pt x="4398772" y="239522"/>
                  </a:lnTo>
                  <a:cubicBezTo>
                    <a:pt x="4398645" y="128270"/>
                    <a:pt x="4308729" y="38100"/>
                    <a:pt x="4197858" y="38100"/>
                  </a:cubicBezTo>
                  <a:lnTo>
                    <a:pt x="239014" y="38100"/>
                  </a:lnTo>
                  <a:lnTo>
                    <a:pt x="239014" y="19050"/>
                  </a:lnTo>
                  <a:lnTo>
                    <a:pt x="239014" y="38100"/>
                  </a:lnTo>
                  <a:cubicBezTo>
                    <a:pt x="128143" y="38100"/>
                    <a:pt x="38100" y="128270"/>
                    <a:pt x="38100" y="239522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745488" y="4892448"/>
            <a:ext cx="465364" cy="502104"/>
            <a:chOff x="0" y="0"/>
            <a:chExt cx="620486" cy="66947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20522" cy="669417"/>
            </a:xfrm>
            <a:custGeom>
              <a:avLst/>
              <a:gdLst/>
              <a:ahLst/>
              <a:cxnLst/>
              <a:rect l="l" t="t" r="r" b="b"/>
              <a:pathLst>
                <a:path w="620522" h="669417">
                  <a:moveTo>
                    <a:pt x="0" y="155067"/>
                  </a:moveTo>
                  <a:lnTo>
                    <a:pt x="155067" y="155067"/>
                  </a:lnTo>
                  <a:lnTo>
                    <a:pt x="155067" y="0"/>
                  </a:lnTo>
                  <a:lnTo>
                    <a:pt x="465328" y="0"/>
                  </a:lnTo>
                  <a:lnTo>
                    <a:pt x="465328" y="155067"/>
                  </a:lnTo>
                  <a:lnTo>
                    <a:pt x="620522" y="155067"/>
                  </a:lnTo>
                  <a:lnTo>
                    <a:pt x="620522" y="514350"/>
                  </a:lnTo>
                  <a:lnTo>
                    <a:pt x="465328" y="514350"/>
                  </a:lnTo>
                  <a:lnTo>
                    <a:pt x="465328" y="669417"/>
                  </a:lnTo>
                  <a:lnTo>
                    <a:pt x="155067" y="669417"/>
                  </a:lnTo>
                  <a:lnTo>
                    <a:pt x="155067" y="514350"/>
                  </a:lnTo>
                  <a:lnTo>
                    <a:pt x="0" y="514350"/>
                  </a:lnTo>
                  <a:close/>
                </a:path>
              </a:pathLst>
            </a:custGeom>
            <a:solidFill>
              <a:srgbClr val="FFDD1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Freeform 21"/>
          <p:cNvSpPr/>
          <p:nvPr/>
        </p:nvSpPr>
        <p:spPr>
          <a:xfrm>
            <a:off x="15442746" y="8464640"/>
            <a:ext cx="2701737" cy="1687654"/>
          </a:xfrm>
          <a:custGeom>
            <a:avLst/>
            <a:gdLst/>
            <a:ahLst/>
            <a:cxnLst/>
            <a:rect l="l" t="t" r="r" b="b"/>
            <a:pathLst>
              <a:path w="2701737" h="1687654">
                <a:moveTo>
                  <a:pt x="0" y="0"/>
                </a:moveTo>
                <a:lnTo>
                  <a:pt x="2701737" y="0"/>
                </a:lnTo>
                <a:lnTo>
                  <a:pt x="2701737" y="1687654"/>
                </a:lnTo>
                <a:lnTo>
                  <a:pt x="0" y="1687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6218714" y="6829574"/>
            <a:ext cx="1217860" cy="1476655"/>
          </a:xfrm>
          <a:custGeom>
            <a:avLst/>
            <a:gdLst/>
            <a:ahLst/>
            <a:cxnLst/>
            <a:rect l="l" t="t" r="r" b="b"/>
            <a:pathLst>
              <a:path w="1217860" h="1476655">
                <a:moveTo>
                  <a:pt x="0" y="0"/>
                </a:moveTo>
                <a:lnTo>
                  <a:pt x="1217861" y="0"/>
                </a:lnTo>
                <a:lnTo>
                  <a:pt x="1217861" y="1476655"/>
                </a:lnTo>
                <a:lnTo>
                  <a:pt x="0" y="1476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6218714" y="8422679"/>
            <a:ext cx="1217860" cy="1771576"/>
            <a:chOff x="0" y="0"/>
            <a:chExt cx="320753" cy="46658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20753" cy="466588"/>
            </a:xfrm>
            <a:custGeom>
              <a:avLst/>
              <a:gdLst/>
              <a:ahLst/>
              <a:cxnLst/>
              <a:rect l="l" t="t" r="r" b="b"/>
              <a:pathLst>
                <a:path w="320753" h="466588">
                  <a:moveTo>
                    <a:pt x="160377" y="0"/>
                  </a:moveTo>
                  <a:lnTo>
                    <a:pt x="160377" y="0"/>
                  </a:lnTo>
                  <a:cubicBezTo>
                    <a:pt x="202911" y="0"/>
                    <a:pt x="243704" y="16897"/>
                    <a:pt x="273780" y="46973"/>
                  </a:cubicBezTo>
                  <a:cubicBezTo>
                    <a:pt x="303857" y="77050"/>
                    <a:pt x="320753" y="117842"/>
                    <a:pt x="320753" y="160377"/>
                  </a:cubicBezTo>
                  <a:lnTo>
                    <a:pt x="320753" y="306211"/>
                  </a:lnTo>
                  <a:cubicBezTo>
                    <a:pt x="320753" y="394785"/>
                    <a:pt x="248950" y="466588"/>
                    <a:pt x="160377" y="466588"/>
                  </a:cubicBezTo>
                  <a:lnTo>
                    <a:pt x="160377" y="466588"/>
                  </a:lnTo>
                  <a:cubicBezTo>
                    <a:pt x="71803" y="466588"/>
                    <a:pt x="0" y="394785"/>
                    <a:pt x="0" y="306211"/>
                  </a:cubicBezTo>
                  <a:lnTo>
                    <a:pt x="0" y="160377"/>
                  </a:lnTo>
                  <a:cubicBezTo>
                    <a:pt x="0" y="71803"/>
                    <a:pt x="71803" y="0"/>
                    <a:pt x="160377" y="0"/>
                  </a:cubicBezTo>
                  <a:close/>
                </a:path>
              </a:pathLst>
            </a:custGeom>
            <a:solidFill>
              <a:srgbClr val="3D3D3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298086" y="5666388"/>
            <a:ext cx="1360170" cy="1735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Wellness</a:t>
            </a:r>
          </a:p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D0D0D0"/>
                </a:solidFill>
                <a:latin typeface="Open Sans"/>
              </a:rPr>
              <a:t>Room</a:t>
            </a:r>
          </a:p>
        </p:txBody>
      </p:sp>
      <p:sp>
        <p:nvSpPr>
          <p:cNvPr id="27" name="TextBox 27"/>
          <p:cNvSpPr txBox="1"/>
          <p:nvPr/>
        </p:nvSpPr>
        <p:spPr>
          <a:xfrm rot="-5400000">
            <a:off x="5429549" y="5651245"/>
            <a:ext cx="5826004" cy="579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       The Space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614166" y="3024842"/>
            <a:ext cx="2476825" cy="6806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Private Offices with Furnishing by Humanscale. Each office includes ergonomic desk chair(s) and Sit/stand desks that allow users to change postures throughout the workday effortlessly while promoting a healthy and balanced level of activity in the workplace. 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Conference Rooms w/video and phone conferencing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Best-in-class fiber internet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Wellness Room specifically designed for new working mothers (or other private health needs)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Fitness Studio with private showers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24/7 access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Month-to-month lease options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All utilities included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Keyless access control</a:t>
            </a:r>
          </a:p>
        </p:txBody>
      </p:sp>
      <p:sp>
        <p:nvSpPr>
          <p:cNvPr id="29" name="TextBox 29"/>
          <p:cNvSpPr txBox="1"/>
          <p:nvPr/>
        </p:nvSpPr>
        <p:spPr>
          <a:xfrm rot="-5400000">
            <a:off x="10501080" y="4043269"/>
            <a:ext cx="2629104" cy="598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16"/>
              </a:lnSpc>
            </a:pPr>
            <a:r>
              <a:rPr lang="en-US" sz="2700" spc="-107">
                <a:solidFill>
                  <a:srgbClr val="000000"/>
                </a:solidFill>
                <a:latin typeface="Open Sans Bold"/>
              </a:rPr>
              <a:t>Business Support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114673" y="2820587"/>
            <a:ext cx="2476825" cy="2425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Day-to-day office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Reception greeting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Mail and package handling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printer/copier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Shredding services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IT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Office Supplies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Cleaning service</a:t>
            </a:r>
          </a:p>
        </p:txBody>
      </p:sp>
      <p:sp>
        <p:nvSpPr>
          <p:cNvPr id="31" name="TextBox 31"/>
          <p:cNvSpPr txBox="1"/>
          <p:nvPr/>
        </p:nvSpPr>
        <p:spPr>
          <a:xfrm rot="-5400000">
            <a:off x="13285854" y="4654768"/>
            <a:ext cx="3826193" cy="57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3000" spc="-119">
                <a:solidFill>
                  <a:srgbClr val="000000"/>
                </a:solidFill>
                <a:latin typeface="Open Sans Bold"/>
              </a:rPr>
              <a:t>Community Support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5485038" y="2852781"/>
            <a:ext cx="2476825" cy="4178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2"/>
              </a:lnSpc>
            </a:pPr>
            <a:endParaRPr/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Work from all Venture X locations around the world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Business and networking events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Professional community for business support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Discounts with business partners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Event space and planning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Unlimited locally roasted coffee and sparkling flavored water</a:t>
            </a:r>
          </a:p>
          <a:p>
            <a:pPr marL="356235" lvl="1" indent="-178118" algn="l">
              <a:lnSpc>
                <a:spcPts val="1782"/>
              </a:lnSpc>
              <a:buFont typeface="Arial"/>
              <a:buChar char="•"/>
            </a:pPr>
            <a:r>
              <a:rPr lang="en-US" sz="1650" spc="-65">
                <a:solidFill>
                  <a:srgbClr val="000000"/>
                </a:solidFill>
                <a:latin typeface="Akkurat"/>
              </a:rPr>
              <a:t>Food market</a:t>
            </a:r>
          </a:p>
          <a:p>
            <a:pPr algn="l">
              <a:lnSpc>
                <a:spcPts val="1782"/>
              </a:lnSpc>
            </a:pPr>
            <a:endParaRPr lang="en-US" sz="1650" spc="-65">
              <a:solidFill>
                <a:srgbClr val="000000"/>
              </a:solidFill>
              <a:latin typeface="Akkurat"/>
            </a:endParaRPr>
          </a:p>
        </p:txBody>
      </p:sp>
      <p:sp>
        <p:nvSpPr>
          <p:cNvPr id="33" name="Freeform 33"/>
          <p:cNvSpPr/>
          <p:nvPr/>
        </p:nvSpPr>
        <p:spPr>
          <a:xfrm>
            <a:off x="16348850" y="1061655"/>
            <a:ext cx="1349276" cy="1349276"/>
          </a:xfrm>
          <a:custGeom>
            <a:avLst/>
            <a:gdLst/>
            <a:ahLst/>
            <a:cxnLst/>
            <a:rect l="l" t="t" r="r" b="b"/>
            <a:pathLst>
              <a:path w="1349276" h="1349276">
                <a:moveTo>
                  <a:pt x="0" y="0"/>
                </a:moveTo>
                <a:lnTo>
                  <a:pt x="1349276" y="0"/>
                </a:lnTo>
                <a:lnTo>
                  <a:pt x="1349276" y="1349275"/>
                </a:lnTo>
                <a:lnTo>
                  <a:pt x="0" y="134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16354552" y="-353530"/>
            <a:ext cx="1343574" cy="1343574"/>
          </a:xfrm>
          <a:custGeom>
            <a:avLst/>
            <a:gdLst/>
            <a:ahLst/>
            <a:cxnLst/>
            <a:rect l="l" t="t" r="r" b="b"/>
            <a:pathLst>
              <a:path w="1343574" h="1343574">
                <a:moveTo>
                  <a:pt x="0" y="0"/>
                </a:moveTo>
                <a:lnTo>
                  <a:pt x="1343574" y="0"/>
                </a:lnTo>
                <a:lnTo>
                  <a:pt x="1343574" y="1343573"/>
                </a:lnTo>
                <a:lnTo>
                  <a:pt x="0" y="13435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15641403" y="354281"/>
            <a:ext cx="1353413" cy="1353413"/>
          </a:xfrm>
          <a:custGeom>
            <a:avLst/>
            <a:gdLst/>
            <a:ahLst/>
            <a:cxnLst/>
            <a:rect l="l" t="t" r="r" b="b"/>
            <a:pathLst>
              <a:path w="1353413" h="1353413">
                <a:moveTo>
                  <a:pt x="0" y="0"/>
                </a:moveTo>
                <a:lnTo>
                  <a:pt x="1353412" y="0"/>
                </a:lnTo>
                <a:lnTo>
                  <a:pt x="1353412" y="1353413"/>
                </a:lnTo>
                <a:lnTo>
                  <a:pt x="0" y="13534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17067405" y="344442"/>
            <a:ext cx="1363252" cy="1363252"/>
          </a:xfrm>
          <a:custGeom>
            <a:avLst/>
            <a:gdLst/>
            <a:ahLst/>
            <a:cxnLst/>
            <a:rect l="l" t="t" r="r" b="b"/>
            <a:pathLst>
              <a:path w="1363252" h="1363252">
                <a:moveTo>
                  <a:pt x="0" y="0"/>
                </a:moveTo>
                <a:lnTo>
                  <a:pt x="1363251" y="0"/>
                </a:lnTo>
                <a:lnTo>
                  <a:pt x="1363251" y="1363252"/>
                </a:lnTo>
                <a:lnTo>
                  <a:pt x="0" y="13632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454</Words>
  <Application>Microsoft Macintosh PowerPoint</Application>
  <PresentationFormat>Custom</PresentationFormat>
  <Paragraphs>146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Bebas Neue</vt:lpstr>
      <vt:lpstr>Open Sans</vt:lpstr>
      <vt:lpstr>Arial</vt:lpstr>
      <vt:lpstr>Akkurat</vt:lpstr>
      <vt:lpstr>Open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VX Proposal Template.pptx</dc:title>
  <cp:lastModifiedBy>Gabe Krishnadasan</cp:lastModifiedBy>
  <cp:revision>11</cp:revision>
  <dcterms:created xsi:type="dcterms:W3CDTF">2006-08-16T00:00:00Z</dcterms:created>
  <dcterms:modified xsi:type="dcterms:W3CDTF">2024-02-06T05:36:17Z</dcterms:modified>
  <dc:identifier>DAFp1IjsZjw</dc:identifier>
</cp:coreProperties>
</file>

<file path=docProps/thumbnail.jpeg>
</file>